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56" r:id="rId2"/>
    <p:sldId id="293" r:id="rId3"/>
    <p:sldId id="291" r:id="rId4"/>
    <p:sldId id="262" r:id="rId5"/>
  </p:sldIdLst>
  <p:sldSz cx="12192000" cy="6858000"/>
  <p:notesSz cx="6797675" cy="9926638"/>
  <p:embeddedFontLst>
    <p:embeddedFont>
      <p:font typeface="Yoon 윤고딕 520_TT" panose="020B0600000101010101" charset="-127"/>
      <p:regular r:id="rId8"/>
    </p:embeddedFont>
    <p:embeddedFont>
      <p:font typeface="맑은 고딕" panose="020B0503020000020004" pitchFamily="50" charset="-127"/>
      <p:regular r:id="rId9"/>
      <p:bold r:id="rId10"/>
    </p:embeddedFont>
    <p:embeddedFont>
      <p:font typeface="한컴돋움" panose="02030600000101010101"/>
      <p:regular r:id="rId11"/>
    </p:embeddedFont>
    <p:embeddedFont>
      <p:font typeface="Tmon몬소리 Black" panose="020B0600000101010101" charset="-127"/>
      <p:bold r:id="rId12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DA0"/>
    <a:srgbClr val="EEEEE0"/>
    <a:srgbClr val="374C64"/>
    <a:srgbClr val="EDE7E1"/>
    <a:srgbClr val="215376"/>
    <a:srgbClr val="FFD966"/>
    <a:srgbClr val="7BA3CE"/>
    <a:srgbClr val="466C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35" autoAdjust="0"/>
    <p:restoredTop sz="95700" autoAdjust="0"/>
  </p:normalViewPr>
  <p:slideViewPr>
    <p:cSldViewPr snapToGrid="0">
      <p:cViewPr varScale="1">
        <p:scale>
          <a:sx n="87" d="100"/>
          <a:sy n="87" d="100"/>
        </p:scale>
        <p:origin x="234" y="78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12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F2294B-37F2-4B16-833F-11BAC55B6BD9}" type="datetimeFigureOut">
              <a:rPr lang="ko-KR" altLang="en-US" smtClean="0"/>
              <a:t>2022-12-07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448C0A-EF91-48A2-89EC-09C20D0DEDF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245433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719DBE-A471-4F31-940D-4B932C2B6D56}" type="datetimeFigureOut">
              <a:rPr lang="ko-KR" altLang="en-US" smtClean="0"/>
              <a:t>2022-12-07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306193-D2CE-46D0-BC93-67F9C6DFC4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099445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306193-D2CE-46D0-BC93-67F9C6DFC482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02171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4E754-6EBD-44DA-B209-C88D4AAE089F}" type="datetimeFigureOut">
              <a:rPr lang="ko-KR" altLang="en-US" smtClean="0"/>
              <a:t>2022-12-07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7F93A-C055-4AA5-9B94-961EC1389DF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0491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4E754-6EBD-44DA-B209-C88D4AAE089F}" type="datetimeFigureOut">
              <a:rPr lang="ko-KR" altLang="en-US" smtClean="0"/>
              <a:t>2022-12-07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7F93A-C055-4AA5-9B94-961EC1389DF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18976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4E754-6EBD-44DA-B209-C88D4AAE089F}" type="datetimeFigureOut">
              <a:rPr lang="ko-KR" altLang="en-US" smtClean="0"/>
              <a:t>2022-12-07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7F93A-C055-4AA5-9B94-961EC1389DF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37976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4E754-6EBD-44DA-B209-C88D4AAE089F}" type="datetimeFigureOut">
              <a:rPr lang="ko-KR" altLang="en-US" smtClean="0"/>
              <a:t>2022-12-07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7F93A-C055-4AA5-9B94-961EC1389DF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72222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4E754-6EBD-44DA-B209-C88D4AAE089F}" type="datetimeFigureOut">
              <a:rPr lang="ko-KR" altLang="en-US" smtClean="0"/>
              <a:t>2022-12-07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7F93A-C055-4AA5-9B94-961EC1389DF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80897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4E754-6EBD-44DA-B209-C88D4AAE089F}" type="datetimeFigureOut">
              <a:rPr lang="ko-KR" altLang="en-US" smtClean="0"/>
              <a:t>2022-12-07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7F93A-C055-4AA5-9B94-961EC1389DF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74825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4E754-6EBD-44DA-B209-C88D4AAE089F}" type="datetimeFigureOut">
              <a:rPr lang="ko-KR" altLang="en-US" smtClean="0"/>
              <a:t>2022-12-07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7F93A-C055-4AA5-9B94-961EC1389DF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70554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4E754-6EBD-44DA-B209-C88D4AAE089F}" type="datetimeFigureOut">
              <a:rPr lang="ko-KR" altLang="en-US" smtClean="0"/>
              <a:t>2022-12-07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7F93A-C055-4AA5-9B94-961EC1389DF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56781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4E754-6EBD-44DA-B209-C88D4AAE089F}" type="datetimeFigureOut">
              <a:rPr lang="ko-KR" altLang="en-US" smtClean="0"/>
              <a:t>2022-12-07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7F93A-C055-4AA5-9B94-961EC1389DF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92582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4E754-6EBD-44DA-B209-C88D4AAE089F}" type="datetimeFigureOut">
              <a:rPr lang="ko-KR" altLang="en-US" smtClean="0"/>
              <a:t>2022-12-07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7F93A-C055-4AA5-9B94-961EC1389DF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37551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4E754-6EBD-44DA-B209-C88D4AAE089F}" type="datetimeFigureOut">
              <a:rPr lang="ko-KR" altLang="en-US" smtClean="0"/>
              <a:t>2022-12-07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7F93A-C055-4AA5-9B94-961EC1389DF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87217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34E754-6EBD-44DA-B209-C88D4AAE089F}" type="datetimeFigureOut">
              <a:rPr lang="ko-KR" altLang="en-US" smtClean="0"/>
              <a:t>2022-12-07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17F93A-C055-4AA5-9B94-961EC1389DF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8471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18" Type="http://schemas.openxmlformats.org/officeDocument/2006/relationships/image" Target="../media/image1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" Type="http://schemas.openxmlformats.org/officeDocument/2006/relationships/image" Target="../media/image2.png"/><Relationship Id="rId16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4D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286658" y="1281041"/>
            <a:ext cx="9144000" cy="2387600"/>
          </a:xfrm>
        </p:spPr>
        <p:txBody>
          <a:bodyPr>
            <a:normAutofit/>
          </a:bodyPr>
          <a:lstStyle/>
          <a:p>
            <a:pPr algn="l"/>
            <a:r>
              <a:rPr lang="ko-KR" altLang="en-US" sz="4800" b="1">
                <a:solidFill>
                  <a:schemeClr val="bg1"/>
                </a:solidFill>
                <a:latin typeface="Yoon가변 윤고딕 130_TT" panose="02020603020101020101" pitchFamily="18" charset="-127"/>
                <a:ea typeface="Yoon가변 윤고딕 130_TT" panose="02020603020101020101" pitchFamily="18" charset="-127"/>
              </a:rPr>
              <a:t>위피크 사업소개서</a:t>
            </a:r>
            <a:endParaRPr lang="ko-KR" altLang="en-US" sz="1600" b="1">
              <a:solidFill>
                <a:schemeClr val="bg1"/>
              </a:solidFill>
              <a:latin typeface="Yoon가변 윤고딕 130_TT" panose="02020603020101020101" pitchFamily="18" charset="-127"/>
              <a:ea typeface="Yoon가변 윤고딕 130_TT" panose="02020603020101020101" pitchFamily="18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19100" y="3676650"/>
            <a:ext cx="74485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>
                <a:solidFill>
                  <a:schemeClr val="bg1"/>
                </a:solidFill>
                <a:latin typeface="Yoon가변 윤고딕 130_TT" panose="02020603020101020101" pitchFamily="18" charset="-127"/>
                <a:ea typeface="Yoon가변 윤고딕 130_TT" panose="02020603020101020101" pitchFamily="18" charset="-127"/>
              </a:rPr>
              <a:t>Physical Activity &amp; Sport Company</a:t>
            </a:r>
            <a:endParaRPr lang="ko-KR" altLang="en-US" sz="1200"/>
          </a:p>
        </p:txBody>
      </p:sp>
      <p:cxnSp>
        <p:nvCxnSpPr>
          <p:cNvPr id="10" name="직선 연결선 9"/>
          <p:cNvCxnSpPr/>
          <p:nvPr/>
        </p:nvCxnSpPr>
        <p:spPr>
          <a:xfrm flipV="1">
            <a:off x="2969895" y="3848100"/>
            <a:ext cx="2051685" cy="762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직사각형 31"/>
          <p:cNvSpPr/>
          <p:nvPr/>
        </p:nvSpPr>
        <p:spPr>
          <a:xfrm>
            <a:off x="7480300" y="0"/>
            <a:ext cx="4711700" cy="6858000"/>
          </a:xfrm>
          <a:prstGeom prst="rect">
            <a:avLst/>
          </a:prstGeom>
          <a:blipFill dpi="0" rotWithShape="1">
            <a:blip r:embed="rId3">
              <a:alphaModFix amt="56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15372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4711700" cy="6858000"/>
          </a:xfrm>
          <a:prstGeom prst="rect">
            <a:avLst/>
          </a:prstGeom>
          <a:solidFill>
            <a:srgbClr val="004D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433919" y="3132108"/>
            <a:ext cx="390766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>
                <a:solidFill>
                  <a:schemeClr val="bg1"/>
                </a:solidFill>
                <a:latin typeface="Yoon가변 윤고딕 110_TT" panose="02020603020101020101" pitchFamily="18" charset="-127"/>
                <a:ea typeface="Yoon가변 윤고딕 110_TT" panose="02020603020101020101" pitchFamily="18" charset="-127"/>
                <a:cs typeface="한컴돋움" panose="02030600000101010101" pitchFamily="18" charset="2"/>
              </a:rPr>
              <a:t>위피크는 학교체육과</a:t>
            </a:r>
            <a:r>
              <a:rPr lang="en-US" altLang="ko-KR" sz="1100">
                <a:solidFill>
                  <a:schemeClr val="bg1"/>
                </a:solidFill>
                <a:latin typeface="Yoon가변 윤고딕 110_TT" panose="02020603020101020101" pitchFamily="18" charset="-127"/>
                <a:ea typeface="Yoon가변 윤고딕 110_TT" panose="02020603020101020101" pitchFamily="18" charset="-127"/>
                <a:cs typeface="한컴돋움" panose="02030600000101010101" pitchFamily="18" charset="2"/>
              </a:rPr>
              <a:t> </a:t>
            </a:r>
            <a:r>
              <a:rPr lang="ko-KR" altLang="en-US" sz="1100">
                <a:solidFill>
                  <a:schemeClr val="bg1"/>
                </a:solidFill>
                <a:latin typeface="Yoon가변 윤고딕 110_TT" panose="02020603020101020101" pitchFamily="18" charset="-127"/>
                <a:ea typeface="Yoon가변 윤고딕 110_TT" panose="02020603020101020101" pitchFamily="18" charset="-127"/>
                <a:cs typeface="한컴돋움" panose="02030600000101010101" pitchFamily="18" charset="2"/>
              </a:rPr>
              <a:t>스포츠활동에 필요한 </a:t>
            </a:r>
            <a:endParaRPr lang="en-US" altLang="ko-KR" sz="1100">
              <a:solidFill>
                <a:schemeClr val="bg1"/>
              </a:solidFill>
              <a:latin typeface="Yoon가변 윤고딕 110_TT" panose="02020603020101020101" pitchFamily="18" charset="-127"/>
              <a:ea typeface="Yoon가변 윤고딕 110_TT" panose="02020603020101020101" pitchFamily="18" charset="-127"/>
              <a:cs typeface="한컴돋움" panose="02030600000101010101" pitchFamily="18" charset="2"/>
            </a:endParaRPr>
          </a:p>
          <a:p>
            <a:r>
              <a:rPr lang="ko-KR" altLang="en-US" sz="1100">
                <a:solidFill>
                  <a:schemeClr val="bg1"/>
                </a:solidFill>
                <a:latin typeface="Yoon가변 윤고딕 110_TT" panose="02020603020101020101" pitchFamily="18" charset="-127"/>
                <a:ea typeface="Yoon가변 윤고딕 110_TT" panose="02020603020101020101" pitchFamily="18" charset="-127"/>
                <a:cs typeface="한컴돋움" panose="02030600000101010101" pitchFamily="18" charset="2"/>
              </a:rPr>
              <a:t>교구 및 장비부터 프로그램 개발</a:t>
            </a:r>
            <a:r>
              <a:rPr lang="en-US" altLang="ko-KR" sz="1100">
                <a:solidFill>
                  <a:schemeClr val="bg1"/>
                </a:solidFill>
                <a:latin typeface="Yoon가변 윤고딕 110_TT" panose="02020603020101020101" pitchFamily="18" charset="-127"/>
                <a:ea typeface="Yoon가변 윤고딕 110_TT" panose="02020603020101020101" pitchFamily="18" charset="-127"/>
                <a:cs typeface="한컴돋움" panose="02030600000101010101" pitchFamily="18" charset="2"/>
              </a:rPr>
              <a:t>, </a:t>
            </a:r>
          </a:p>
          <a:p>
            <a:r>
              <a:rPr lang="ko-KR" altLang="en-US" sz="1100">
                <a:solidFill>
                  <a:schemeClr val="bg1"/>
                </a:solidFill>
                <a:latin typeface="Yoon가변 윤고딕 110_TT" panose="02020603020101020101" pitchFamily="18" charset="-127"/>
                <a:ea typeface="Yoon가변 윤고딕 110_TT" panose="02020603020101020101" pitchFamily="18" charset="-127"/>
                <a:cs typeface="한컴돋움" panose="02030600000101010101" pitchFamily="18" charset="2"/>
              </a:rPr>
              <a:t>스마트시설까지 구축가능한</a:t>
            </a:r>
            <a:endParaRPr lang="en-US" altLang="ko-KR" sz="1100">
              <a:solidFill>
                <a:schemeClr val="bg1"/>
              </a:solidFill>
              <a:latin typeface="Yoon가변 윤고딕 110_TT" panose="02020603020101020101" pitchFamily="18" charset="-127"/>
              <a:ea typeface="Yoon가변 윤고딕 110_TT" panose="02020603020101020101" pitchFamily="18" charset="-127"/>
              <a:cs typeface="한컴돋움" panose="02030600000101010101" pitchFamily="18" charset="2"/>
            </a:endParaRPr>
          </a:p>
          <a:p>
            <a:r>
              <a:rPr lang="en-US" altLang="ko-KR" sz="1100" b="1">
                <a:solidFill>
                  <a:schemeClr val="bg1"/>
                </a:solidFill>
                <a:latin typeface="Tmon몬소리 Black" panose="02000A03000000000000" pitchFamily="2" charset="-127"/>
                <a:ea typeface="Tmon몬소리 Black" panose="02000A03000000000000" pitchFamily="2" charset="-127"/>
                <a:cs typeface="한컴돋움" panose="02030600000101010101" pitchFamily="18" charset="2"/>
              </a:rPr>
              <a:t>Sports Multi Complex </a:t>
            </a:r>
            <a:r>
              <a:rPr lang="ko-KR" altLang="en-US" sz="1100">
                <a:solidFill>
                  <a:schemeClr val="bg1"/>
                </a:solidFill>
                <a:latin typeface="Yoon가변 윤고딕 110_TT" panose="02020603020101020101" pitchFamily="18" charset="-127"/>
                <a:ea typeface="Yoon가변 윤고딕 110_TT" panose="02020603020101020101" pitchFamily="18" charset="-127"/>
                <a:cs typeface="한컴돋움" panose="02030600000101010101" pitchFamily="18" charset="2"/>
              </a:rPr>
              <a:t>기업으로 </a:t>
            </a:r>
            <a:endParaRPr lang="en-US" altLang="ko-KR" sz="1100">
              <a:solidFill>
                <a:schemeClr val="bg1"/>
              </a:solidFill>
              <a:latin typeface="Yoon가변 윤고딕 110_TT" panose="02020603020101020101" pitchFamily="18" charset="-127"/>
              <a:ea typeface="Yoon가변 윤고딕 110_TT" panose="02020603020101020101" pitchFamily="18" charset="-127"/>
              <a:cs typeface="한컴돋움" panose="02030600000101010101" pitchFamily="18" charset="2"/>
            </a:endParaRPr>
          </a:p>
          <a:p>
            <a:endParaRPr lang="en-US" altLang="ko-KR" sz="1100">
              <a:solidFill>
                <a:schemeClr val="bg1"/>
              </a:solidFill>
              <a:latin typeface="Yoon가변 윤고딕 110_TT" panose="02020603020101020101" pitchFamily="18" charset="-127"/>
              <a:ea typeface="Yoon가변 윤고딕 110_TT" panose="02020603020101020101" pitchFamily="18" charset="-127"/>
              <a:cs typeface="한컴돋움" panose="02030600000101010101" pitchFamily="18" charset="2"/>
            </a:endParaRPr>
          </a:p>
          <a:p>
            <a:r>
              <a:rPr lang="ko-KR" altLang="en-US" sz="1100">
                <a:solidFill>
                  <a:schemeClr val="bg1"/>
                </a:solidFill>
                <a:latin typeface="Yoon가변 윤고딕 110_TT" panose="02020603020101020101" pitchFamily="18" charset="-127"/>
                <a:ea typeface="Yoon가변 윤고딕 110_TT" panose="02020603020101020101" pitchFamily="18" charset="-127"/>
                <a:cs typeface="한컴돋움" panose="02030600000101010101" pitchFamily="18" charset="2"/>
              </a:rPr>
              <a:t>전 생애주기에 결쳐 건강한 삶을</a:t>
            </a:r>
            <a:endParaRPr lang="en-US" altLang="ko-KR" sz="1100">
              <a:solidFill>
                <a:schemeClr val="bg1"/>
              </a:solidFill>
              <a:latin typeface="Yoon가변 윤고딕 110_TT" panose="02020603020101020101" pitchFamily="18" charset="-127"/>
              <a:ea typeface="Yoon가변 윤고딕 110_TT" panose="02020603020101020101" pitchFamily="18" charset="-127"/>
              <a:cs typeface="한컴돋움" panose="02030600000101010101" pitchFamily="18" charset="2"/>
            </a:endParaRPr>
          </a:p>
          <a:p>
            <a:r>
              <a:rPr lang="ko-KR" altLang="en-US" sz="1100">
                <a:solidFill>
                  <a:schemeClr val="bg1"/>
                </a:solidFill>
                <a:latin typeface="Yoon가변 윤고딕 110_TT" panose="02020603020101020101" pitchFamily="18" charset="-127"/>
                <a:ea typeface="Yoon가변 윤고딕 110_TT" panose="02020603020101020101" pitchFamily="18" charset="-127"/>
                <a:cs typeface="한컴돋움" panose="02030600000101010101" pitchFamily="18" charset="2"/>
              </a:rPr>
              <a:t>영위할 수 있도록 맞춤형 체육솔루션을 제시하는</a:t>
            </a:r>
            <a:endParaRPr lang="en-US" altLang="ko-KR" sz="1100">
              <a:solidFill>
                <a:schemeClr val="bg1"/>
              </a:solidFill>
              <a:latin typeface="Yoon가변 윤고딕 110_TT" panose="02020603020101020101" pitchFamily="18" charset="-127"/>
              <a:ea typeface="Yoon가변 윤고딕 110_TT" panose="02020603020101020101" pitchFamily="18" charset="-127"/>
              <a:cs typeface="한컴돋움" panose="02030600000101010101" pitchFamily="18" charset="2"/>
            </a:endParaRPr>
          </a:p>
          <a:p>
            <a:r>
              <a:rPr lang="ko-KR" altLang="en-US" sz="1100">
                <a:solidFill>
                  <a:schemeClr val="bg1"/>
                </a:solidFill>
                <a:latin typeface="Yoon가변 윤고딕 110_TT" panose="02020603020101020101" pitchFamily="18" charset="-127"/>
                <a:ea typeface="Yoon가변 윤고딕 110_TT" panose="02020603020101020101" pitchFamily="18" charset="-127"/>
                <a:cs typeface="한컴돋움" panose="02030600000101010101" pitchFamily="18" charset="2"/>
              </a:rPr>
              <a:t>국내 최고의</a:t>
            </a:r>
            <a:r>
              <a:rPr lang="en-US" altLang="ko-KR" sz="1100">
                <a:solidFill>
                  <a:schemeClr val="bg1"/>
                </a:solidFill>
                <a:latin typeface="Yoon가변 윤고딕 110_TT" panose="02020603020101020101" pitchFamily="18" charset="-127"/>
                <a:ea typeface="Yoon가변 윤고딕 110_TT" panose="02020603020101020101" pitchFamily="18" charset="-127"/>
                <a:cs typeface="한컴돋움" panose="02030600000101010101" pitchFamily="18" charset="2"/>
              </a:rPr>
              <a:t>, </a:t>
            </a:r>
            <a:r>
              <a:rPr lang="ko-KR" altLang="en-US" sz="1100">
                <a:solidFill>
                  <a:schemeClr val="bg1"/>
                </a:solidFill>
                <a:latin typeface="Yoon가변 윤고딕 110_TT" panose="02020603020101020101" pitchFamily="18" charset="-127"/>
                <a:ea typeface="Yoon가변 윤고딕 110_TT" panose="02020603020101020101" pitchFamily="18" charset="-127"/>
                <a:cs typeface="한컴돋움" panose="02030600000101010101" pitchFamily="18" charset="2"/>
              </a:rPr>
              <a:t>최대의 체육 전문 기업입니다</a:t>
            </a:r>
            <a:r>
              <a:rPr lang="en-US" altLang="ko-KR" sz="1100">
                <a:solidFill>
                  <a:schemeClr val="bg1"/>
                </a:solidFill>
                <a:latin typeface="Yoon가변 윤고딕 110_TT" panose="02020603020101020101" pitchFamily="18" charset="-127"/>
                <a:ea typeface="Yoon가변 윤고딕 110_TT" panose="02020603020101020101" pitchFamily="18" charset="-127"/>
                <a:cs typeface="한컴돋움" panose="02030600000101010101" pitchFamily="18" charset="2"/>
              </a:rPr>
              <a:t>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41033" y="2185636"/>
            <a:ext cx="26196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b="1">
                <a:solidFill>
                  <a:schemeClr val="bg1"/>
                </a:solidFill>
                <a:latin typeface="Yoon가변 윤고딕 350_TT" panose="02020603020101020101" pitchFamily="18" charset="-127"/>
                <a:ea typeface="Yoon가변 윤고딕 350_TT" panose="02020603020101020101" pitchFamily="18" charset="-127"/>
              </a:rPr>
              <a:t>위피크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2371" y="2021897"/>
            <a:ext cx="195237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900" b="1">
                <a:solidFill>
                  <a:schemeClr val="bg1"/>
                </a:solidFill>
                <a:latin typeface="Yoon 윤고딕 520_TT" panose="02090603020101020101" pitchFamily="18" charset="-127"/>
                <a:ea typeface="Yoon 윤고딕 520_TT" panose="02090603020101020101" pitchFamily="18" charset="-127"/>
              </a:rPr>
              <a:t>체육교육의 미래를 디자인하다</a:t>
            </a:r>
            <a:endParaRPr lang="en-US" altLang="ko-KR" sz="900" b="1">
              <a:solidFill>
                <a:schemeClr val="bg1"/>
              </a:solidFill>
              <a:latin typeface="Yoon 윤고딕 520_TT" panose="02090603020101020101" pitchFamily="18" charset="-127"/>
              <a:ea typeface="Yoon 윤고딕 520_TT" panose="02090603020101020101" pitchFamily="18" charset="-127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E3935B03-10E5-4987-B946-2C1F9E0A86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755" y="1076259"/>
            <a:ext cx="5239445" cy="4816540"/>
          </a:xfrm>
          <a:prstGeom prst="rect">
            <a:avLst/>
          </a:prstGeom>
          <a:solidFill>
            <a:schemeClr val="bg1"/>
          </a:solidFill>
        </p:spPr>
      </p:pic>
      <p:cxnSp>
        <p:nvCxnSpPr>
          <p:cNvPr id="4" name="직선 연결선 3"/>
          <p:cNvCxnSpPr/>
          <p:nvPr/>
        </p:nvCxnSpPr>
        <p:spPr>
          <a:xfrm>
            <a:off x="527050" y="2981325"/>
            <a:ext cx="19716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 rot="19069462">
            <a:off x="6273800" y="1587499"/>
            <a:ext cx="1485900" cy="338554"/>
          </a:xfrm>
          <a:prstGeom prst="rect">
            <a:avLst/>
          </a:prstGeom>
          <a:noFill/>
        </p:spPr>
        <p:txBody>
          <a:bodyPr wrap="square" rtlCol="0">
            <a:prstTxWarp prst="textArchUp">
              <a:avLst>
                <a:gd name="adj" fmla="val 9958601"/>
              </a:avLst>
            </a:prstTxWarp>
            <a:spAutoFit/>
          </a:bodyPr>
          <a:lstStyle/>
          <a:p>
            <a:pPr algn="ctr"/>
            <a:r>
              <a:rPr lang="ko-KR" altLang="en-US" sz="2000">
                <a:latin typeface="Tmon몬소리 Black" panose="02000A03000000000000" pitchFamily="2" charset="-127"/>
                <a:ea typeface="Tmon몬소리 Black" panose="02000A03000000000000" pitchFamily="2" charset="-127"/>
              </a:rPr>
              <a:t>교구개발</a:t>
            </a:r>
          </a:p>
        </p:txBody>
      </p:sp>
      <p:pic>
        <p:nvPicPr>
          <p:cNvPr id="20" name="그림 19">
            <a:extLst>
              <a:ext uri="{FF2B5EF4-FFF2-40B4-BE49-F238E27FC236}">
                <a16:creationId xmlns:a16="http://schemas.microsoft.com/office/drawing/2014/main" id="{67605D03-859A-46B3-8F95-6483F9CB3FA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4175" y="1828801"/>
            <a:ext cx="640004" cy="322651"/>
          </a:xfrm>
          <a:prstGeom prst="rect">
            <a:avLst/>
          </a:prstGeom>
        </p:spPr>
      </p:pic>
      <p:pic>
        <p:nvPicPr>
          <p:cNvPr id="27" name="그림 26">
            <a:extLst>
              <a:ext uri="{FF2B5EF4-FFF2-40B4-BE49-F238E27FC236}">
                <a16:creationId xmlns:a16="http://schemas.microsoft.com/office/drawing/2014/main" id="{4602A109-B288-4AC1-8311-89E8E5039A1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1424" y="3308722"/>
            <a:ext cx="958566" cy="260321"/>
          </a:xfrm>
          <a:prstGeom prst="rect">
            <a:avLst/>
          </a:prstGeom>
        </p:spPr>
      </p:pic>
      <p:pic>
        <p:nvPicPr>
          <p:cNvPr id="29" name="그림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9948" y="4120860"/>
            <a:ext cx="846686" cy="197374"/>
          </a:xfrm>
          <a:prstGeom prst="rect">
            <a:avLst/>
          </a:prstGeom>
        </p:spPr>
      </p:pic>
      <p:pic>
        <p:nvPicPr>
          <p:cNvPr id="32" name="그림 3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6314" y="3226653"/>
            <a:ext cx="703963" cy="436329"/>
          </a:xfrm>
          <a:prstGeom prst="rect">
            <a:avLst/>
          </a:prstGeom>
        </p:spPr>
      </p:pic>
      <p:pic>
        <p:nvPicPr>
          <p:cNvPr id="33" name="그림 3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4795" y="3816940"/>
            <a:ext cx="893883" cy="186417"/>
          </a:xfrm>
          <a:prstGeom prst="rect">
            <a:avLst/>
          </a:prstGeom>
        </p:spPr>
      </p:pic>
      <p:pic>
        <p:nvPicPr>
          <p:cNvPr id="36" name="그림 35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8" t="7507" r="3968" b="69070"/>
          <a:stretch/>
        </p:blipFill>
        <p:spPr>
          <a:xfrm>
            <a:off x="9385921" y="4471500"/>
            <a:ext cx="1041399" cy="155611"/>
          </a:xfrm>
          <a:prstGeom prst="rect">
            <a:avLst/>
          </a:prstGeom>
        </p:spPr>
      </p:pic>
      <p:pic>
        <p:nvPicPr>
          <p:cNvPr id="39" name="그림 38"/>
          <p:cNvPicPr>
            <a:picLocks noChangeAspect="1"/>
          </p:cNvPicPr>
          <p:nvPr/>
        </p:nvPicPr>
        <p:blipFill>
          <a:blip r:embed="rId9">
            <a:clrChange>
              <a:clrFrom>
                <a:srgbClr val="FDEED7"/>
              </a:clrFrom>
              <a:clrTo>
                <a:srgbClr val="FDEED7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947353" y="4051300"/>
            <a:ext cx="525576" cy="521103"/>
          </a:xfrm>
          <a:prstGeom prst="rect">
            <a:avLst/>
          </a:prstGeom>
        </p:spPr>
      </p:pic>
      <p:pic>
        <p:nvPicPr>
          <p:cNvPr id="40" name="그림 39"/>
          <p:cNvPicPr>
            <a:picLocks noChangeAspect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008557" y="3637479"/>
            <a:ext cx="878143" cy="345784"/>
          </a:xfrm>
          <a:prstGeom prst="rect">
            <a:avLst/>
          </a:prstGeom>
        </p:spPr>
      </p:pic>
      <p:pic>
        <p:nvPicPr>
          <p:cNvPr id="41" name="그림 40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397"/>
          <a:stretch/>
        </p:blipFill>
        <p:spPr>
          <a:xfrm>
            <a:off x="8042275" y="3425908"/>
            <a:ext cx="936625" cy="138175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 rot="2422739">
            <a:off x="9182100" y="1549399"/>
            <a:ext cx="1485900" cy="338554"/>
          </a:xfrm>
          <a:prstGeom prst="rect">
            <a:avLst/>
          </a:prstGeom>
          <a:noFill/>
        </p:spPr>
        <p:txBody>
          <a:bodyPr wrap="square" rtlCol="0">
            <a:prstTxWarp prst="textArchUp">
              <a:avLst>
                <a:gd name="adj" fmla="val 9958601"/>
              </a:avLst>
            </a:prstTxWarp>
            <a:spAutoFit/>
          </a:bodyPr>
          <a:lstStyle/>
          <a:p>
            <a:pPr algn="ctr"/>
            <a:r>
              <a:rPr lang="ko-KR" altLang="en-US" sz="2000">
                <a:latin typeface="Tmon몬소리 Black" panose="02000A03000000000000" pitchFamily="2" charset="-127"/>
                <a:ea typeface="Tmon몬소리 Black" panose="02000A03000000000000" pitchFamily="2" charset="-127"/>
              </a:rPr>
              <a:t>프로그램</a:t>
            </a:r>
          </a:p>
        </p:txBody>
      </p:sp>
      <p:sp>
        <p:nvSpPr>
          <p:cNvPr id="44" name="TextBox 43"/>
          <p:cNvSpPr txBox="1"/>
          <p:nvPr/>
        </p:nvSpPr>
        <p:spPr>
          <a:xfrm rot="15195099">
            <a:off x="5572125" y="3975100"/>
            <a:ext cx="1485900" cy="338554"/>
          </a:xfrm>
          <a:prstGeom prst="rect">
            <a:avLst/>
          </a:prstGeom>
          <a:noFill/>
        </p:spPr>
        <p:txBody>
          <a:bodyPr wrap="square" rtlCol="0">
            <a:prstTxWarp prst="textArchUp">
              <a:avLst>
                <a:gd name="adj" fmla="val 9958601"/>
              </a:avLst>
            </a:prstTxWarp>
            <a:spAutoFit/>
          </a:bodyPr>
          <a:lstStyle/>
          <a:p>
            <a:pPr algn="ctr"/>
            <a:r>
              <a:rPr lang="ko-KR" altLang="en-US" sz="2000">
                <a:latin typeface="Tmon몬소리 Black" panose="02000A03000000000000" pitchFamily="2" charset="-127"/>
                <a:ea typeface="Tmon몬소리 Black" panose="02000A03000000000000" pitchFamily="2" charset="-127"/>
              </a:rPr>
              <a:t>온</a:t>
            </a:r>
            <a:r>
              <a:rPr lang="en-US" altLang="ko-KR" sz="2000">
                <a:latin typeface="Tmon몬소리 Black" panose="02000A03000000000000" pitchFamily="2" charset="-127"/>
                <a:ea typeface="Tmon몬소리 Black" panose="02000A03000000000000" pitchFamily="2" charset="-127"/>
              </a:rPr>
              <a:t>·</a:t>
            </a:r>
            <a:r>
              <a:rPr lang="ko-KR" altLang="en-US" sz="2000">
                <a:latin typeface="Tmon몬소리 Black" panose="02000A03000000000000" pitchFamily="2" charset="-127"/>
                <a:ea typeface="Tmon몬소리 Black" panose="02000A03000000000000" pitchFamily="2" charset="-127"/>
              </a:rPr>
              <a:t>오프라인 연수</a:t>
            </a:r>
          </a:p>
        </p:txBody>
      </p:sp>
      <p:sp>
        <p:nvSpPr>
          <p:cNvPr id="45" name="TextBox 44"/>
          <p:cNvSpPr txBox="1"/>
          <p:nvPr/>
        </p:nvSpPr>
        <p:spPr>
          <a:xfrm rot="6562588">
            <a:off x="9956800" y="4025900"/>
            <a:ext cx="1485900" cy="338554"/>
          </a:xfrm>
          <a:prstGeom prst="rect">
            <a:avLst/>
          </a:prstGeom>
          <a:noFill/>
        </p:spPr>
        <p:txBody>
          <a:bodyPr wrap="square" rtlCol="0">
            <a:prstTxWarp prst="textArchUp">
              <a:avLst>
                <a:gd name="adj" fmla="val 9958601"/>
              </a:avLst>
            </a:prstTxWarp>
            <a:spAutoFit/>
          </a:bodyPr>
          <a:lstStyle/>
          <a:p>
            <a:pPr algn="ctr"/>
            <a:r>
              <a:rPr lang="ko-KR" altLang="en-US" sz="2000">
                <a:latin typeface="Tmon몬소리 Black" panose="02000A03000000000000" pitchFamily="2" charset="-127"/>
                <a:ea typeface="Tmon몬소리 Black" panose="02000A03000000000000" pitchFamily="2" charset="-127"/>
              </a:rPr>
              <a:t>공간 재구조화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7818424" y="5719310"/>
            <a:ext cx="1485900" cy="338554"/>
          </a:xfrm>
          <a:prstGeom prst="rect">
            <a:avLst/>
          </a:prstGeom>
          <a:noFill/>
        </p:spPr>
        <p:txBody>
          <a:bodyPr wrap="square" rtlCol="0">
            <a:prstTxWarp prst="textArchDown">
              <a:avLst/>
            </a:prstTxWarp>
            <a:spAutoFit/>
          </a:bodyPr>
          <a:lstStyle/>
          <a:p>
            <a:pPr algn="ctr"/>
            <a:r>
              <a:rPr lang="ko-KR" altLang="en-US" sz="2000">
                <a:latin typeface="Tmon몬소리 Black" panose="02000A03000000000000" pitchFamily="2" charset="-127"/>
                <a:ea typeface="Tmon몬소리 Black" panose="02000A03000000000000" pitchFamily="2" charset="-127"/>
              </a:rPr>
              <a:t>브랜드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3680" y="2320922"/>
            <a:ext cx="945939" cy="225308"/>
          </a:xfrm>
          <a:prstGeom prst="rect">
            <a:avLst/>
          </a:prstGeom>
        </p:spPr>
      </p:pic>
      <p:pic>
        <p:nvPicPr>
          <p:cNvPr id="34" name="Picture 4" descr="SPARK PE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2494" y="2704444"/>
            <a:ext cx="842958" cy="233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4065" y="4328793"/>
            <a:ext cx="981633" cy="138992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0063" y="4629790"/>
            <a:ext cx="795949" cy="142221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2149" y="4476089"/>
            <a:ext cx="539651" cy="600092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1625" y="4902200"/>
            <a:ext cx="606663" cy="490606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963"/>
          <a:stretch/>
        </p:blipFill>
        <p:spPr>
          <a:xfrm>
            <a:off x="7076680" y="1828800"/>
            <a:ext cx="1318019" cy="1081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7678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55384" y="257175"/>
            <a:ext cx="97065" cy="533855"/>
          </a:xfrm>
          <a:prstGeom prst="rect">
            <a:avLst/>
          </a:prstGeom>
          <a:solidFill>
            <a:srgbClr val="004D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596900" y="393700"/>
            <a:ext cx="93345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 err="1" smtClean="0">
                <a:latin typeface="Yoon가변 윤고딕 130_TT" panose="02020603020101020101" pitchFamily="18" charset="-127"/>
                <a:ea typeface="Yoon가변 윤고딕 130_TT" panose="02020603020101020101" pitchFamily="18" charset="-127"/>
              </a:rPr>
              <a:t>위피크</a:t>
            </a:r>
            <a:r>
              <a:rPr lang="ko-KR" altLang="en-US" sz="2800" dirty="0" smtClean="0">
                <a:latin typeface="Yoon가변 윤고딕 130_TT" panose="02020603020101020101" pitchFamily="18" charset="-127"/>
                <a:ea typeface="Yoon가변 윤고딕 130_TT" panose="02020603020101020101" pitchFamily="18" charset="-127"/>
              </a:rPr>
              <a:t>㈜ </a:t>
            </a:r>
            <a:r>
              <a:rPr lang="en-US" altLang="ko-KR" sz="2000" dirty="0" smtClean="0">
                <a:latin typeface="Yoon가변 윤고딕 130_TT" panose="02020603020101020101" pitchFamily="18" charset="-127"/>
                <a:ea typeface="Yoon가변 윤고딕 130_TT" panose="02020603020101020101" pitchFamily="18" charset="-127"/>
              </a:rPr>
              <a:t>(</a:t>
            </a:r>
            <a:r>
              <a:rPr lang="ko-KR" altLang="en-US" sz="2000" dirty="0" smtClean="0">
                <a:latin typeface="Yoon가변 윤고딕 130_TT" panose="02020603020101020101" pitchFamily="18" charset="-127"/>
                <a:ea typeface="Yoon가변 윤고딕 130_TT" panose="02020603020101020101" pitchFamily="18" charset="-127"/>
              </a:rPr>
              <a:t>스포츠사업본부채용</a:t>
            </a:r>
            <a:r>
              <a:rPr lang="en-US" altLang="ko-KR" sz="2000" dirty="0" smtClean="0">
                <a:latin typeface="Yoon가변 윤고딕 130_TT" panose="02020603020101020101" pitchFamily="18" charset="-127"/>
                <a:ea typeface="Yoon가변 윤고딕 130_TT" panose="02020603020101020101" pitchFamily="18" charset="-127"/>
              </a:rPr>
              <a:t>)</a:t>
            </a:r>
            <a:endParaRPr lang="ko-KR" altLang="en-US" sz="2000" b="1" dirty="0">
              <a:latin typeface="Yoon가변 윤고딕 130_TT" panose="02020603020101020101" pitchFamily="18" charset="-127"/>
              <a:ea typeface="Yoon가변 윤고딕 130_TT" panose="02020603020101020101" pitchFamily="18" charset="-127"/>
            </a:endParaRPr>
          </a:p>
          <a:p>
            <a:endParaRPr lang="ko-KR" altLang="en-US" sz="2000" b="1" dirty="0">
              <a:latin typeface="Yoon가변 윤고딕 130_TT" panose="02020603020101020101" pitchFamily="18" charset="-127"/>
              <a:ea typeface="Yoon가변 윤고딕 130_TT" panose="02020603020101020101" pitchFamily="18" charset="-127"/>
            </a:endParaRPr>
          </a:p>
          <a:p>
            <a:endParaRPr lang="ko-KR" altLang="en-US" sz="2000" b="1" dirty="0">
              <a:latin typeface="Yoon가변 윤고딕 130_TT" panose="02020603020101020101" pitchFamily="18" charset="-127"/>
              <a:ea typeface="Yoon가변 윤고딕 130_TT" panose="0202060302010102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3703" y="224064"/>
            <a:ext cx="93345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b="1" dirty="0" smtClean="0">
                <a:solidFill>
                  <a:schemeClr val="bg1">
                    <a:lumMod val="65000"/>
                  </a:schemeClr>
                </a:solidFill>
                <a:latin typeface="Yoon 윤고딕 520_TT" panose="02090603020101020101" pitchFamily="18" charset="-127"/>
                <a:ea typeface="Yoon 윤고딕 520_TT" panose="02090603020101020101" pitchFamily="18" charset="-127"/>
              </a:rPr>
              <a:t>스포츠산업 </a:t>
            </a:r>
            <a:r>
              <a:rPr lang="en-US" altLang="ko-KR" sz="1000" b="1" dirty="0" smtClean="0">
                <a:solidFill>
                  <a:schemeClr val="bg1">
                    <a:lumMod val="65000"/>
                  </a:schemeClr>
                </a:solidFill>
                <a:latin typeface="Yoon 윤고딕 520_TT" panose="02090603020101020101" pitchFamily="18" charset="-127"/>
                <a:ea typeface="Yoon 윤고딕 520_TT" panose="02090603020101020101" pitchFamily="18" charset="-127"/>
              </a:rPr>
              <a:t>NO1</a:t>
            </a:r>
            <a:endParaRPr lang="ko-KR" altLang="en-US" sz="1000" b="1" dirty="0">
              <a:solidFill>
                <a:schemeClr val="bg1">
                  <a:lumMod val="65000"/>
                </a:schemeClr>
              </a:solidFill>
              <a:latin typeface="Yoon 윤고딕 520_TT" panose="02090603020101020101" pitchFamily="18" charset="-127"/>
              <a:ea typeface="Yoon 윤고딕 520_TT" panose="02090603020101020101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36576" y="1323975"/>
            <a:ext cx="2463102" cy="163914"/>
          </a:xfrm>
          <a:prstGeom prst="rect">
            <a:avLst/>
          </a:prstGeom>
          <a:blipFill dpi="0" rotWithShape="1">
            <a:blip r:embed="rId2">
              <a:alphaModFix amt="42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647700" y="1199696"/>
            <a:ext cx="26530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■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Yoon 윤고딕 520_TT" panose="02090603020101020101" pitchFamily="18" charset="-127"/>
                <a:ea typeface="Yoon 윤고딕 520_TT" panose="02090603020101020101" pitchFamily="18" charset="-127"/>
              </a:rPr>
              <a:t>모집분야 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Yoon 윤고딕 520_TT" panose="02090603020101020101" pitchFamily="18" charset="-127"/>
                <a:ea typeface="Yoon 윤고딕 520_TT" panose="02090603020101020101" pitchFamily="18" charset="-127"/>
              </a:rPr>
              <a:t>(</a:t>
            </a:r>
            <a:r>
              <a:rPr lang="ko-KR" altLang="en-US" sz="14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Yoon 윤고딕 520_TT" panose="02090603020101020101" pitchFamily="18" charset="-127"/>
                <a:ea typeface="Yoon 윤고딕 520_TT" panose="02090603020101020101" pitchFamily="18" charset="-127"/>
              </a:rPr>
              <a:t>스포츠플래너팀</a:t>
            </a:r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Yoon 윤고딕 520_TT" panose="02090603020101020101" pitchFamily="18" charset="-127"/>
                <a:ea typeface="Yoon 윤고딕 520_TT" panose="02090603020101020101" pitchFamily="18" charset="-127"/>
              </a:rPr>
              <a:t>)</a:t>
            </a:r>
            <a:endParaRPr lang="en-US" altLang="ko-KR" sz="1400" b="1" dirty="0">
              <a:solidFill>
                <a:schemeClr val="tx1">
                  <a:lumMod val="75000"/>
                  <a:lumOff val="25000"/>
                </a:schemeClr>
              </a:solidFill>
              <a:latin typeface="Yoon 윤고딕 520_TT" panose="02090603020101020101" pitchFamily="18" charset="-127"/>
              <a:ea typeface="Yoon 윤고딕 520_TT" panose="02090603020101020101" pitchFamily="18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85903"/>
              </p:ext>
            </p:extLst>
          </p:nvPr>
        </p:nvGraphicFramePr>
        <p:xfrm>
          <a:off x="765183" y="1765889"/>
          <a:ext cx="10224350" cy="2135378"/>
        </p:xfrm>
        <a:graphic>
          <a:graphicData uri="http://schemas.openxmlformats.org/drawingml/2006/table">
            <a:tbl>
              <a:tblPr/>
              <a:tblGrid>
                <a:gridCol w="12693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69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613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6920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6747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846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ea typeface="맑은 고딕" panose="020B0503020000020004" pitchFamily="50" charset="-127"/>
                        </a:rPr>
                        <a:t>부문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>
                          <a:solidFill>
                            <a:srgbClr val="000000"/>
                          </a:solidFill>
                          <a:effectLst/>
                          <a:ea typeface="맑은 고딕" panose="020B0503020000020004" pitchFamily="50" charset="-127"/>
                        </a:rPr>
                        <a:t>인원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>
                          <a:solidFill>
                            <a:srgbClr val="000000"/>
                          </a:solidFill>
                          <a:effectLst/>
                          <a:ea typeface="맑은 고딕" panose="020B0503020000020004" pitchFamily="50" charset="-127"/>
                        </a:rPr>
                        <a:t>담당업무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>
                          <a:solidFill>
                            <a:srgbClr val="000000"/>
                          </a:solidFill>
                          <a:effectLst/>
                          <a:ea typeface="맑은 고딕" panose="020B0503020000020004" pitchFamily="50" charset="-127"/>
                        </a:rPr>
                        <a:t>자격요건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>
                          <a:solidFill>
                            <a:srgbClr val="000000"/>
                          </a:solidFill>
                          <a:effectLst/>
                          <a:ea typeface="맑은 고딕" panose="020B0503020000020004" pitchFamily="50" charset="-127"/>
                        </a:rPr>
                        <a:t>근무지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5691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 err="1" smtClean="0">
                          <a:solidFill>
                            <a:srgbClr val="000000"/>
                          </a:solidFill>
                          <a:effectLst/>
                          <a:ea typeface="맑은 고딕" panose="020B0503020000020004" pitchFamily="50" charset="-127"/>
                        </a:rPr>
                        <a:t>플래너팀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0</a:t>
                      </a: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ea typeface="맑은 고딕" panose="020B0503020000020004" pitchFamily="50" charset="-127"/>
                        </a:rPr>
                        <a:t>명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9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초</a:t>
                      </a:r>
                      <a:r>
                        <a:rPr lang="en-US" altLang="ko-KR" sz="9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</a:t>
                      </a:r>
                      <a:r>
                        <a:rPr lang="ko-KR" altLang="en-US" sz="9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</a:t>
                      </a:r>
                      <a:r>
                        <a:rPr lang="en-US" altLang="ko-KR" sz="9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</a:t>
                      </a:r>
                      <a:r>
                        <a:rPr lang="ko-KR" altLang="en-US" sz="9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고 </a:t>
                      </a:r>
                      <a:r>
                        <a:rPr lang="ko-KR" altLang="en-US" sz="900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스포타임교구</a:t>
                      </a:r>
                      <a:r>
                        <a:rPr lang="ko-KR" altLang="en-US" sz="9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소개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9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초</a:t>
                      </a:r>
                      <a:r>
                        <a:rPr lang="en-US" altLang="ko-KR" sz="9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,</a:t>
                      </a:r>
                      <a:r>
                        <a:rPr lang="ko-KR" altLang="en-US" sz="9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중</a:t>
                      </a:r>
                      <a:r>
                        <a:rPr lang="en-US" altLang="ko-KR" sz="9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,</a:t>
                      </a:r>
                      <a:r>
                        <a:rPr lang="ko-KR" altLang="en-US" sz="9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고 </a:t>
                      </a:r>
                      <a:r>
                        <a:rPr lang="ko-KR" altLang="en-US" sz="900" kern="0" spc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스포피크</a:t>
                      </a:r>
                      <a:r>
                        <a:rPr lang="ko-KR" altLang="en-US" sz="9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 스포츠시설 소개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9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체육관련 컨설팅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9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9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신규사업</a:t>
                      </a:r>
                      <a:r>
                        <a:rPr lang="en-US" altLang="ko-KR" sz="9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9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마케팅</a:t>
                      </a:r>
                      <a:r>
                        <a:rPr lang="en-US" altLang="ko-KR" sz="9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학력 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: </a:t>
                      </a:r>
                      <a:r>
                        <a:rPr lang="ko-KR" altLang="en-US" sz="9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초대졸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ea typeface="맑은 고딕" panose="020B0503020000020004" pitchFamily="50" charset="-127"/>
                        </a:rPr>
                        <a:t>경력 </a:t>
                      </a: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: 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ea typeface="맑은 고딕" panose="020B0503020000020004" pitchFamily="50" charset="-127"/>
                        </a:rPr>
                        <a:t>신입 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[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ea typeface="맑은 고딕" panose="020B0503020000020004" pitchFamily="50" charset="-127"/>
                        </a:rPr>
                        <a:t>우대사항</a:t>
                      </a:r>
                      <a:r>
                        <a:rPr lang="en-US" altLang="ko-KR" sz="9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]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ea typeface="맑은 고딕" panose="020B0503020000020004" pitchFamily="50" charset="-127"/>
                        </a:rPr>
                        <a:t>관련 체육지도자 자격증 소지자 등 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맑은 고딕" panose="020B0503020000020004" pitchFamily="50" charset="-127"/>
                        </a:rPr>
                        <a:t>서울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537148" y="246274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765183" y="4074099"/>
            <a:ext cx="10506307" cy="26037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0">
              <a:lnSpc>
                <a:spcPct val="160000"/>
              </a:lnSpc>
            </a:pPr>
            <a:endParaRPr lang="ko-KR" altLang="en-US" kern="0" dirty="0">
              <a:solidFill>
                <a:srgbClr val="000000"/>
              </a:solidFill>
            </a:endParaRPr>
          </a:p>
          <a:p>
            <a:pPr fontAlgn="base" latinLnBrk="0">
              <a:lnSpc>
                <a:spcPct val="160000"/>
              </a:lnSpc>
            </a:pPr>
            <a:r>
              <a:rPr lang="ko-KR" altLang="en-US" sz="1400" kern="0" dirty="0">
                <a:solidFill>
                  <a:srgbClr val="000000"/>
                </a:solidFill>
              </a:rPr>
              <a:t>■ </a:t>
            </a:r>
            <a:r>
              <a:rPr lang="ko-KR" altLang="en-US" sz="1400" b="1" kern="0" dirty="0" smtClean="0">
                <a:solidFill>
                  <a:srgbClr val="000000"/>
                </a:solidFill>
              </a:rPr>
              <a:t>근무형태</a:t>
            </a:r>
            <a:endParaRPr lang="en-US" altLang="ko-KR" sz="1400" b="1" kern="0" dirty="0" smtClean="0">
              <a:solidFill>
                <a:srgbClr val="000000"/>
              </a:solidFill>
            </a:endParaRPr>
          </a:p>
          <a:p>
            <a:pPr fontAlgn="base" latinLnBrk="0">
              <a:lnSpc>
                <a:spcPct val="160000"/>
              </a:lnSpc>
            </a:pPr>
            <a:r>
              <a:rPr lang="ko-KR" altLang="en-US" sz="1400" kern="0" dirty="0">
                <a:solidFill>
                  <a:srgbClr val="000000"/>
                </a:solidFill>
              </a:rPr>
              <a:t>・ </a:t>
            </a:r>
            <a:r>
              <a:rPr lang="ko-KR" altLang="en-US" sz="1400" kern="0" dirty="0" smtClean="0">
                <a:solidFill>
                  <a:srgbClr val="000000"/>
                </a:solidFill>
              </a:rPr>
              <a:t>연봉 </a:t>
            </a:r>
            <a:r>
              <a:rPr lang="en-US" altLang="ko-KR" sz="1400" kern="0" dirty="0" smtClean="0">
                <a:solidFill>
                  <a:srgbClr val="000000"/>
                </a:solidFill>
              </a:rPr>
              <a:t>3000</a:t>
            </a:r>
            <a:r>
              <a:rPr lang="ko-KR" altLang="en-US" sz="1400" kern="0" dirty="0" smtClean="0">
                <a:solidFill>
                  <a:srgbClr val="000000"/>
                </a:solidFill>
              </a:rPr>
              <a:t>만원이상 시작</a:t>
            </a:r>
            <a:r>
              <a:rPr lang="en-US" altLang="ko-KR" sz="1400" kern="0" smtClean="0">
                <a:solidFill>
                  <a:srgbClr val="000000"/>
                </a:solidFill>
              </a:rPr>
              <a:t>~</a:t>
            </a:r>
            <a:r>
              <a:rPr lang="ko-KR" altLang="en-US" sz="1400" kern="0" dirty="0">
                <a:solidFill>
                  <a:srgbClr val="000000"/>
                </a:solidFill>
              </a:rPr>
              <a:t>	</a:t>
            </a:r>
          </a:p>
          <a:p>
            <a:pPr fontAlgn="base" latinLnBrk="0">
              <a:lnSpc>
                <a:spcPct val="160000"/>
              </a:lnSpc>
            </a:pPr>
            <a:r>
              <a:rPr lang="ko-KR" altLang="en-US" sz="1400" kern="0" dirty="0">
                <a:solidFill>
                  <a:srgbClr val="000000"/>
                </a:solidFill>
              </a:rPr>
              <a:t>・ </a:t>
            </a:r>
            <a:r>
              <a:rPr lang="ko-KR" altLang="en-US" sz="1400" kern="0" dirty="0" smtClean="0">
                <a:solidFill>
                  <a:srgbClr val="000000"/>
                </a:solidFill>
              </a:rPr>
              <a:t>정규직</a:t>
            </a:r>
            <a:r>
              <a:rPr lang="en-US" altLang="ko-KR" sz="1400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1400" kern="0" dirty="0">
                <a:solidFill>
                  <a:srgbClr val="000000"/>
                </a:solidFill>
              </a:rPr>
              <a:t>수습기간</a:t>
            </a:r>
            <a:r>
              <a:rPr lang="en-US" altLang="ko-KR" sz="1400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)-3</a:t>
            </a:r>
            <a:r>
              <a:rPr lang="ko-KR" altLang="en-US" sz="1400" kern="0" dirty="0">
                <a:solidFill>
                  <a:srgbClr val="000000"/>
                </a:solidFill>
              </a:rPr>
              <a:t>개월</a:t>
            </a:r>
          </a:p>
          <a:p>
            <a:pPr fontAlgn="base" latinLnBrk="0">
              <a:lnSpc>
                <a:spcPct val="160000"/>
              </a:lnSpc>
            </a:pPr>
            <a:r>
              <a:rPr lang="ko-KR" altLang="en-US" sz="1400" kern="0" dirty="0">
                <a:solidFill>
                  <a:srgbClr val="000000"/>
                </a:solidFill>
              </a:rPr>
              <a:t>・ </a:t>
            </a:r>
            <a:r>
              <a:rPr lang="ko-KR" altLang="en-US" sz="1400" kern="0" dirty="0" err="1">
                <a:solidFill>
                  <a:srgbClr val="000000"/>
                </a:solidFill>
              </a:rPr>
              <a:t>근무일시</a:t>
            </a:r>
            <a:r>
              <a:rPr lang="en-US" altLang="ko-KR" sz="1400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: </a:t>
            </a:r>
            <a:r>
              <a:rPr lang="ko-KR" altLang="en-US" sz="1400" kern="0" dirty="0">
                <a:solidFill>
                  <a:srgbClr val="000000"/>
                </a:solidFill>
              </a:rPr>
              <a:t>면접 후 결정 </a:t>
            </a:r>
            <a:r>
              <a:rPr lang="en-US" altLang="ko-KR" sz="1400" kern="0" dirty="0" smtClean="0">
                <a:solidFill>
                  <a:srgbClr val="000000"/>
                </a:solidFill>
                <a:latin typeface="맑은 고딕" panose="020B0503020000020004" pitchFamily="50" charset="-127"/>
              </a:rPr>
              <a:t>09:00~18:00</a:t>
            </a:r>
            <a:r>
              <a:rPr lang="en-US" altLang="ko-KR" sz="1400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1400" kern="0" dirty="0">
                <a:solidFill>
                  <a:srgbClr val="000000"/>
                </a:solidFill>
              </a:rPr>
              <a:t>주 </a:t>
            </a:r>
            <a:r>
              <a:rPr lang="en-US" altLang="ko-KR" sz="1400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5</a:t>
            </a:r>
            <a:r>
              <a:rPr lang="ko-KR" altLang="en-US" sz="1400" kern="0" dirty="0">
                <a:solidFill>
                  <a:srgbClr val="000000"/>
                </a:solidFill>
              </a:rPr>
              <a:t>일 </a:t>
            </a:r>
            <a:r>
              <a:rPr lang="ko-KR" altLang="en-US" sz="1400" kern="0" dirty="0" smtClean="0">
                <a:solidFill>
                  <a:srgbClr val="000000"/>
                </a:solidFill>
              </a:rPr>
              <a:t>근무</a:t>
            </a:r>
            <a:r>
              <a:rPr lang="en-US" altLang="ko-KR" sz="1400" kern="0" dirty="0" smtClean="0">
                <a:solidFill>
                  <a:srgbClr val="000000"/>
                </a:solidFill>
                <a:latin typeface="맑은 고딕" panose="020B0503020000020004" pitchFamily="50" charset="-127"/>
              </a:rPr>
              <a:t>)</a:t>
            </a:r>
            <a:endParaRPr lang="ko-KR" altLang="en-US" sz="1400" kern="0" dirty="0">
              <a:solidFill>
                <a:srgbClr val="000000"/>
              </a:solidFill>
            </a:endParaRPr>
          </a:p>
          <a:p>
            <a:pPr fontAlgn="base" latinLnBrk="0">
              <a:lnSpc>
                <a:spcPct val="160000"/>
              </a:lnSpc>
            </a:pPr>
            <a:r>
              <a:rPr lang="ko-KR" altLang="en-US" sz="1400" kern="0" dirty="0">
                <a:solidFill>
                  <a:srgbClr val="000000"/>
                </a:solidFill>
              </a:rPr>
              <a:t>・ 근무지역</a:t>
            </a:r>
            <a:r>
              <a:rPr lang="en-US" altLang="ko-KR" sz="1400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: </a:t>
            </a:r>
            <a:r>
              <a:rPr lang="en-US" altLang="ko-KR" sz="1400" kern="0" dirty="0" smtClean="0">
                <a:solidFill>
                  <a:srgbClr val="000000"/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1400" kern="0" dirty="0" smtClean="0">
                <a:solidFill>
                  <a:srgbClr val="000000"/>
                </a:solidFill>
              </a:rPr>
              <a:t>서울 </a:t>
            </a:r>
            <a:r>
              <a:rPr lang="ko-KR" altLang="en-US" sz="1400" kern="0" dirty="0">
                <a:solidFill>
                  <a:srgbClr val="000000"/>
                </a:solidFill>
              </a:rPr>
              <a:t>강남구 </a:t>
            </a:r>
            <a:r>
              <a:rPr lang="ko-KR" altLang="en-US" sz="1400" kern="0" dirty="0" err="1" smtClean="0">
                <a:solidFill>
                  <a:srgbClr val="000000"/>
                </a:solidFill>
              </a:rPr>
              <a:t>논현로</a:t>
            </a:r>
            <a:r>
              <a:rPr lang="en-US" altLang="ko-KR" sz="1400" kern="0" dirty="0" smtClean="0">
                <a:solidFill>
                  <a:srgbClr val="000000"/>
                </a:solidFill>
              </a:rPr>
              <a:t>175</a:t>
            </a:r>
            <a:r>
              <a:rPr lang="ko-KR" altLang="en-US" sz="1400" kern="0" dirty="0" smtClean="0">
                <a:solidFill>
                  <a:srgbClr val="000000"/>
                </a:solidFill>
              </a:rPr>
              <a:t>길 </a:t>
            </a:r>
            <a:r>
              <a:rPr lang="en-US" altLang="ko-KR" sz="1400" kern="0" dirty="0" smtClean="0">
                <a:solidFill>
                  <a:srgbClr val="000000"/>
                </a:solidFill>
              </a:rPr>
              <a:t>38, 3</a:t>
            </a:r>
            <a:r>
              <a:rPr lang="ko-KR" altLang="en-US" sz="1400" kern="0" dirty="0" smtClean="0">
                <a:solidFill>
                  <a:srgbClr val="000000"/>
                </a:solidFill>
              </a:rPr>
              <a:t>층 </a:t>
            </a:r>
            <a:r>
              <a:rPr lang="en-US" altLang="ko-KR" sz="1400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- </a:t>
            </a:r>
            <a:r>
              <a:rPr lang="ko-KR" altLang="en-US" sz="1400" kern="0" dirty="0">
                <a:solidFill>
                  <a:srgbClr val="000000"/>
                </a:solidFill>
              </a:rPr>
              <a:t>서울 </a:t>
            </a:r>
            <a:r>
              <a:rPr lang="en-US" altLang="ko-KR" sz="1400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3</a:t>
            </a:r>
            <a:r>
              <a:rPr lang="ko-KR" altLang="en-US" sz="1400" kern="0" dirty="0">
                <a:solidFill>
                  <a:srgbClr val="000000"/>
                </a:solidFill>
              </a:rPr>
              <a:t>호선 </a:t>
            </a:r>
            <a:r>
              <a:rPr lang="ko-KR" altLang="en-US" sz="1400" kern="0" dirty="0" err="1" smtClean="0">
                <a:solidFill>
                  <a:srgbClr val="000000"/>
                </a:solidFill>
              </a:rPr>
              <a:t>압구정역</a:t>
            </a:r>
            <a:r>
              <a:rPr lang="ko-KR" altLang="en-US" sz="1400" kern="0" dirty="0" smtClean="0">
                <a:solidFill>
                  <a:srgbClr val="000000"/>
                </a:solidFill>
              </a:rPr>
              <a:t> </a:t>
            </a:r>
            <a:r>
              <a:rPr lang="ko-KR" altLang="en-US" sz="1400" kern="0" dirty="0">
                <a:solidFill>
                  <a:srgbClr val="000000"/>
                </a:solidFill>
              </a:rPr>
              <a:t>에서 </a:t>
            </a:r>
            <a:r>
              <a:rPr lang="en-US" altLang="ko-KR" sz="1400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2</a:t>
            </a:r>
            <a:r>
              <a:rPr lang="en-US" altLang="ko-KR" sz="1400" kern="0" dirty="0" smtClean="0">
                <a:solidFill>
                  <a:srgbClr val="000000"/>
                </a:solidFill>
                <a:latin typeface="맑은 고딕" panose="020B0503020000020004" pitchFamily="50" charset="-127"/>
              </a:rPr>
              <a:t>00m </a:t>
            </a:r>
            <a:r>
              <a:rPr lang="ko-KR" altLang="en-US" sz="1400" kern="0" dirty="0" smtClean="0">
                <a:solidFill>
                  <a:srgbClr val="000000"/>
                </a:solidFill>
              </a:rPr>
              <a:t>이내</a:t>
            </a:r>
            <a:r>
              <a:rPr lang="en-US" altLang="ko-KR" sz="1400" kern="0" dirty="0" smtClean="0">
                <a:solidFill>
                  <a:srgbClr val="000000"/>
                </a:solidFill>
              </a:rPr>
              <a:t>)</a:t>
            </a:r>
          </a:p>
          <a:p>
            <a:pPr fontAlgn="base" latinLnBrk="0">
              <a:lnSpc>
                <a:spcPct val="160000"/>
              </a:lnSpc>
            </a:pPr>
            <a:endParaRPr lang="ko-KR" altLang="en-US" sz="1400" kern="0" spc="0" dirty="0">
              <a:solidFill>
                <a:srgbClr val="00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5613463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0502" y="3044372"/>
            <a:ext cx="9280073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latin typeface="Yoon 윤고딕 520_TT" panose="02090603020101020101" pitchFamily="18" charset="-127"/>
                <a:ea typeface="Yoon 윤고딕 520_TT" panose="02090603020101020101" pitchFamily="18" charset="-127"/>
              </a:rPr>
              <a:t>Office1. </a:t>
            </a:r>
            <a:r>
              <a:rPr lang="ko-KR" altLang="en-US" sz="1400" b="1" dirty="0">
                <a:latin typeface="Yoon 윤고딕 520_TT" panose="02090603020101020101" pitchFamily="18" charset="-127"/>
                <a:ea typeface="Yoon 윤고딕 520_TT" panose="02090603020101020101" pitchFamily="18" charset="-127"/>
              </a:rPr>
              <a:t>서울특별시 강남구 </a:t>
            </a:r>
            <a:r>
              <a:rPr lang="ko-KR" altLang="en-US" sz="1400" b="1" dirty="0" err="1">
                <a:latin typeface="Yoon 윤고딕 520_TT" panose="02090603020101020101" pitchFamily="18" charset="-127"/>
                <a:ea typeface="Yoon 윤고딕 520_TT" panose="02090603020101020101" pitchFamily="18" charset="-127"/>
              </a:rPr>
              <a:t>논현로</a:t>
            </a:r>
            <a:r>
              <a:rPr lang="ko-KR" altLang="en-US" sz="1400" b="1" dirty="0">
                <a:latin typeface="Yoon 윤고딕 520_TT" panose="02090603020101020101" pitchFamily="18" charset="-127"/>
                <a:ea typeface="Yoon 윤고딕 520_TT" panose="02090603020101020101" pitchFamily="18" charset="-127"/>
              </a:rPr>
              <a:t> </a:t>
            </a:r>
            <a:r>
              <a:rPr lang="en-US" altLang="ko-KR" sz="1400" b="1" dirty="0">
                <a:latin typeface="Yoon 윤고딕 520_TT" panose="02090603020101020101" pitchFamily="18" charset="-127"/>
                <a:ea typeface="Yoon 윤고딕 520_TT" panose="02090603020101020101" pitchFamily="18" charset="-127"/>
              </a:rPr>
              <a:t>175</a:t>
            </a:r>
            <a:r>
              <a:rPr lang="ko-KR" altLang="en-US" sz="1400" b="1" dirty="0">
                <a:latin typeface="Yoon 윤고딕 520_TT" panose="02090603020101020101" pitchFamily="18" charset="-127"/>
                <a:ea typeface="Yoon 윤고딕 520_TT" panose="02090603020101020101" pitchFamily="18" charset="-127"/>
              </a:rPr>
              <a:t>길 </a:t>
            </a:r>
            <a:r>
              <a:rPr lang="en-US" altLang="ko-KR" sz="1400" b="1" dirty="0">
                <a:latin typeface="Yoon 윤고딕 520_TT" panose="02090603020101020101" pitchFamily="18" charset="-127"/>
                <a:ea typeface="Yoon 윤고딕 520_TT" panose="02090603020101020101" pitchFamily="18" charset="-127"/>
              </a:rPr>
              <a:t>38 </a:t>
            </a:r>
            <a:r>
              <a:rPr lang="ko-KR" altLang="en-US" sz="1400" b="1" dirty="0">
                <a:latin typeface="Yoon 윤고딕 520_TT" panose="02090603020101020101" pitchFamily="18" charset="-127"/>
                <a:ea typeface="Yoon 윤고딕 520_TT" panose="02090603020101020101" pitchFamily="18" charset="-127"/>
              </a:rPr>
              <a:t>서원빌딩 </a:t>
            </a:r>
            <a:r>
              <a:rPr lang="en-US" altLang="ko-KR" sz="1400" b="1" dirty="0">
                <a:latin typeface="Yoon 윤고딕 520_TT" panose="02090603020101020101" pitchFamily="18" charset="-127"/>
                <a:ea typeface="Yoon 윤고딕 520_TT" panose="02090603020101020101" pitchFamily="18" charset="-127"/>
              </a:rPr>
              <a:t>3</a:t>
            </a:r>
            <a:r>
              <a:rPr lang="ko-KR" altLang="en-US" sz="1400" b="1" dirty="0">
                <a:latin typeface="Yoon 윤고딕 520_TT" panose="02090603020101020101" pitchFamily="18" charset="-127"/>
                <a:ea typeface="Yoon 윤고딕 520_TT" panose="02090603020101020101" pitchFamily="18" charset="-127"/>
              </a:rPr>
              <a:t>층</a:t>
            </a:r>
            <a:endParaRPr lang="en-US" altLang="ko-KR" sz="1400" b="1" dirty="0">
              <a:latin typeface="Yoon 윤고딕 520_TT" panose="02090603020101020101" pitchFamily="18" charset="-127"/>
              <a:ea typeface="Yoon 윤고딕 520_TT" panose="02090603020101020101" pitchFamily="18" charset="-127"/>
            </a:endParaRPr>
          </a:p>
          <a:p>
            <a:r>
              <a:rPr lang="en-US" altLang="ko-KR" sz="1400" b="1" dirty="0">
                <a:latin typeface="Yoon 윤고딕 520_TT" panose="02090603020101020101" pitchFamily="18" charset="-127"/>
                <a:ea typeface="Yoon 윤고딕 520_TT" panose="02090603020101020101" pitchFamily="18" charset="-127"/>
              </a:rPr>
              <a:t>1577-1206 </a:t>
            </a:r>
            <a:r>
              <a:rPr lang="ko-KR" altLang="en-US" sz="1400" b="1" dirty="0">
                <a:latin typeface="Yoon 윤고딕 520_TT" panose="02090603020101020101" pitchFamily="18" charset="-127"/>
                <a:ea typeface="Yoon 윤고딕 520_TT" panose="02090603020101020101" pitchFamily="18" charset="-127"/>
              </a:rPr>
              <a:t>｜</a:t>
            </a:r>
            <a:r>
              <a:rPr lang="en-US" altLang="ko-KR" sz="1400" b="1" dirty="0">
                <a:latin typeface="Yoon 윤고딕 520_TT" panose="02090603020101020101" pitchFamily="18" charset="-127"/>
                <a:ea typeface="Yoon 윤고딕 520_TT" panose="02090603020101020101" pitchFamily="18" charset="-127"/>
              </a:rPr>
              <a:t>info@wepeak.co.kr</a:t>
            </a:r>
          </a:p>
          <a:p>
            <a:endParaRPr lang="en-US" altLang="ko-KR" sz="1400" b="1" dirty="0">
              <a:latin typeface="Yoon 윤고딕 520_TT" panose="02090603020101020101" pitchFamily="18" charset="-127"/>
              <a:ea typeface="Yoon 윤고딕 520_TT" panose="02090603020101020101" pitchFamily="18" charset="-127"/>
            </a:endParaRPr>
          </a:p>
          <a:p>
            <a:r>
              <a:rPr lang="en-US" altLang="ko-KR" sz="1400" b="1" dirty="0">
                <a:latin typeface="Yoon 윤고딕 520_TT" panose="02090603020101020101" pitchFamily="18" charset="-127"/>
                <a:ea typeface="Yoon 윤고딕 520_TT" panose="02090603020101020101" pitchFamily="18" charset="-127"/>
              </a:rPr>
              <a:t>Office2. </a:t>
            </a:r>
            <a:r>
              <a:rPr lang="ko-KR" altLang="en-US" sz="1400" b="1" dirty="0">
                <a:latin typeface="Yoon 윤고딕 520_TT" panose="02090603020101020101" pitchFamily="18" charset="-127"/>
                <a:ea typeface="Yoon 윤고딕 520_TT" panose="02090603020101020101" pitchFamily="18" charset="-127"/>
              </a:rPr>
              <a:t>경기도 용인시 </a:t>
            </a:r>
            <a:r>
              <a:rPr lang="ko-KR" altLang="en-US" sz="1400" b="1" dirty="0" err="1">
                <a:latin typeface="Yoon 윤고딕 520_TT" panose="02090603020101020101" pitchFamily="18" charset="-127"/>
                <a:ea typeface="Yoon 윤고딕 520_TT" panose="02090603020101020101" pitchFamily="18" charset="-127"/>
              </a:rPr>
              <a:t>처인구</a:t>
            </a:r>
            <a:r>
              <a:rPr lang="ko-KR" altLang="en-US" sz="1400" b="1" dirty="0">
                <a:latin typeface="Yoon 윤고딕 520_TT" panose="02090603020101020101" pitchFamily="18" charset="-127"/>
                <a:ea typeface="Yoon 윤고딕 520_TT" panose="02090603020101020101" pitchFamily="18" charset="-127"/>
              </a:rPr>
              <a:t> </a:t>
            </a:r>
            <a:r>
              <a:rPr lang="ko-KR" altLang="en-US" sz="1400" b="1" dirty="0" err="1">
                <a:latin typeface="Yoon 윤고딕 520_TT" panose="02090603020101020101" pitchFamily="18" charset="-127"/>
                <a:ea typeface="Yoon 윤고딕 520_TT" panose="02090603020101020101" pitchFamily="18" charset="-127"/>
              </a:rPr>
              <a:t>이동읍</a:t>
            </a:r>
            <a:r>
              <a:rPr lang="ko-KR" altLang="en-US" sz="1400" b="1" dirty="0">
                <a:latin typeface="Yoon 윤고딕 520_TT" panose="02090603020101020101" pitchFamily="18" charset="-127"/>
                <a:ea typeface="Yoon 윤고딕 520_TT" panose="02090603020101020101" pitchFamily="18" charset="-127"/>
              </a:rPr>
              <a:t> </a:t>
            </a:r>
            <a:r>
              <a:rPr lang="ko-KR" altLang="en-US" sz="1400" b="1" dirty="0" err="1">
                <a:latin typeface="Yoon 윤고딕 520_TT" panose="02090603020101020101" pitchFamily="18" charset="-127"/>
                <a:ea typeface="Yoon 윤고딕 520_TT" panose="02090603020101020101" pitchFamily="18" charset="-127"/>
              </a:rPr>
              <a:t>상덕로</a:t>
            </a:r>
            <a:r>
              <a:rPr lang="ko-KR" altLang="en-US" sz="1400" b="1" dirty="0">
                <a:latin typeface="Yoon 윤고딕 520_TT" panose="02090603020101020101" pitchFamily="18" charset="-127"/>
                <a:ea typeface="Yoon 윤고딕 520_TT" panose="02090603020101020101" pitchFamily="18" charset="-127"/>
              </a:rPr>
              <a:t> </a:t>
            </a:r>
            <a:r>
              <a:rPr lang="en-US" altLang="ko-KR" sz="1400" b="1" dirty="0">
                <a:latin typeface="Yoon 윤고딕 520_TT" panose="02090603020101020101" pitchFamily="18" charset="-127"/>
                <a:ea typeface="Yoon 윤고딕 520_TT" panose="02090603020101020101" pitchFamily="18" charset="-127"/>
              </a:rPr>
              <a:t>46 </a:t>
            </a:r>
            <a:r>
              <a:rPr lang="ko-KR" altLang="en-US" sz="1400" b="1" dirty="0" err="1">
                <a:latin typeface="Yoon 윤고딕 520_TT" panose="02090603020101020101" pitchFamily="18" charset="-127"/>
                <a:ea typeface="Yoon 윤고딕 520_TT" panose="02090603020101020101" pitchFamily="18" charset="-127"/>
              </a:rPr>
              <a:t>스포타임물류창고</a:t>
            </a:r>
            <a:endParaRPr lang="en-US" altLang="ko-KR" sz="1400" b="1" dirty="0">
              <a:latin typeface="Yoon 윤고딕 520_TT" panose="02090603020101020101" pitchFamily="18" charset="-127"/>
              <a:ea typeface="Yoon 윤고딕 520_TT" panose="02090603020101020101" pitchFamily="18" charset="-127"/>
            </a:endParaRPr>
          </a:p>
          <a:p>
            <a:r>
              <a:rPr lang="en-US" altLang="ko-KR" sz="1400" b="1">
                <a:latin typeface="Yoon 윤고딕 520_TT" panose="02090603020101020101" pitchFamily="18" charset="-127"/>
                <a:ea typeface="Yoon 윤고딕 520_TT" panose="02090603020101020101" pitchFamily="18" charset="-127"/>
              </a:rPr>
              <a:t>Office3. </a:t>
            </a:r>
            <a:r>
              <a:rPr lang="ko-KR" altLang="en-US" sz="1400" b="1">
                <a:latin typeface="Yoon 윤고딕 520_TT" panose="02090603020101020101" pitchFamily="18" charset="-127"/>
                <a:ea typeface="Yoon 윤고딕 520_TT" panose="02090603020101020101" pitchFamily="18" charset="-127"/>
              </a:rPr>
              <a:t>경기 파주시 탄현면 헤이리로 </a:t>
            </a:r>
            <a:r>
              <a:rPr lang="en-US" altLang="ko-KR" sz="1400" b="1">
                <a:latin typeface="Yoon 윤고딕 520_TT" panose="02090603020101020101" pitchFamily="18" charset="-127"/>
                <a:ea typeface="Yoon 윤고딕 520_TT" panose="02090603020101020101" pitchFamily="18" charset="-127"/>
              </a:rPr>
              <a:t>253-1</a:t>
            </a:r>
            <a:endParaRPr lang="en-US" altLang="ko-KR" sz="1400" b="1" dirty="0">
              <a:latin typeface="Yoon 윤고딕 520_TT" panose="02090603020101020101" pitchFamily="18" charset="-127"/>
              <a:ea typeface="Yoon 윤고딕 520_TT" panose="02090603020101020101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397"/>
          <a:stretch/>
        </p:blipFill>
        <p:spPr>
          <a:xfrm>
            <a:off x="485774" y="2545092"/>
            <a:ext cx="2717207" cy="400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108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3125</TotalTime>
  <Words>200</Words>
  <Application>Microsoft Office PowerPoint</Application>
  <PresentationFormat>와이드스크린</PresentationFormat>
  <Paragraphs>48</Paragraphs>
  <Slides>4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13" baseType="lpstr">
      <vt:lpstr>Yoon가변 윤고딕 350_TT</vt:lpstr>
      <vt:lpstr>Yoon 윤고딕 520_TT</vt:lpstr>
      <vt:lpstr>Yoon가변 윤고딕 130_TT</vt:lpstr>
      <vt:lpstr>Arial</vt:lpstr>
      <vt:lpstr>맑은 고딕</vt:lpstr>
      <vt:lpstr>한컴돋움</vt:lpstr>
      <vt:lpstr>Tmon몬소리 Black</vt:lpstr>
      <vt:lpstr>Yoon가변 윤고딕 110_TT</vt:lpstr>
      <vt:lpstr>Office 테마</vt:lpstr>
      <vt:lpstr>위피크 사업소개서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생활체육과</cp:lastModifiedBy>
  <cp:revision>462</cp:revision>
  <cp:lastPrinted>2022-06-22T09:11:56Z</cp:lastPrinted>
  <dcterms:created xsi:type="dcterms:W3CDTF">2022-06-10T01:50:49Z</dcterms:created>
  <dcterms:modified xsi:type="dcterms:W3CDTF">2022-12-07T00:37:34Z</dcterms:modified>
</cp:coreProperties>
</file>